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2" r:id="rId1"/>
  </p:sldMasterIdLst>
  <p:notesMasterIdLst>
    <p:notesMasterId r:id="rId16"/>
  </p:notesMasterIdLst>
  <p:handoutMasterIdLst>
    <p:handoutMasterId r:id="rId17"/>
  </p:handoutMasterIdLst>
  <p:sldIdLst>
    <p:sldId id="1317" r:id="rId2"/>
    <p:sldId id="1329" r:id="rId3"/>
    <p:sldId id="1330" r:id="rId4"/>
    <p:sldId id="1331" r:id="rId5"/>
    <p:sldId id="1342" r:id="rId6"/>
    <p:sldId id="1333" r:id="rId7"/>
    <p:sldId id="1341" r:id="rId8"/>
    <p:sldId id="1334" r:id="rId9"/>
    <p:sldId id="1336" r:id="rId10"/>
    <p:sldId id="1340" r:id="rId11"/>
    <p:sldId id="1337" r:id="rId12"/>
    <p:sldId id="1338" r:id="rId13"/>
    <p:sldId id="1339" r:id="rId14"/>
    <p:sldId id="1332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1200" b="1" kern="1200">
        <a:solidFill>
          <a:schemeClr val="tx1"/>
        </a:solidFill>
        <a:latin typeface="Helvetica Condensed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1200" b="1" kern="1200">
        <a:solidFill>
          <a:schemeClr val="tx1"/>
        </a:solidFill>
        <a:latin typeface="Helvetica Condensed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1200" b="1" kern="1200">
        <a:solidFill>
          <a:schemeClr val="tx1"/>
        </a:solidFill>
        <a:latin typeface="Helvetica Condensed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1200" b="1" kern="1200">
        <a:solidFill>
          <a:schemeClr val="tx1"/>
        </a:solidFill>
        <a:latin typeface="Helvetica Condensed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1200" b="1" kern="1200">
        <a:solidFill>
          <a:schemeClr val="tx1"/>
        </a:solidFill>
        <a:latin typeface="Helvetica Condensed" pitchFamily="34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Helvetica Condensed" pitchFamily="34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Helvetica Condensed" pitchFamily="34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Helvetica Condensed" pitchFamily="34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Helvetica Condensed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FF99"/>
    <a:srgbClr val="00FFFF"/>
    <a:srgbClr val="9999FF"/>
    <a:srgbClr val="66FF99"/>
    <a:srgbClr val="FF66CC"/>
    <a:srgbClr val="FFCCFF"/>
    <a:srgbClr val="FFCC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6" autoAdjust="0"/>
    <p:restoredTop sz="95673" autoAdjust="0"/>
  </p:normalViewPr>
  <p:slideViewPr>
    <p:cSldViewPr>
      <p:cViewPr>
        <p:scale>
          <a:sx n="62" d="100"/>
          <a:sy n="62" d="100"/>
        </p:scale>
        <p:origin x="-3180" y="-12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92" y="-84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3" tIns="45990" rIns="91983" bIns="45990" numCol="1" anchor="t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3" tIns="45990" rIns="91983" bIns="45990" numCol="1" anchor="t" anchorCtr="0" compatLnSpc="1">
            <a:prstTxWarp prst="textNoShape">
              <a:avLst/>
            </a:prstTxWarp>
          </a:bodyPr>
          <a:lstStyle>
            <a:lvl1pPr algn="r" defTabSz="920750">
              <a:spcBef>
                <a:spcPct val="0"/>
              </a:spcBef>
              <a:defRPr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3" tIns="45990" rIns="91983" bIns="45990" numCol="1" anchor="b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3" tIns="45990" rIns="91983" bIns="45990" numCol="1" anchor="b" anchorCtr="0" compatLnSpc="1">
            <a:prstTxWarp prst="textNoShape">
              <a:avLst/>
            </a:prstTxWarp>
          </a:bodyPr>
          <a:lstStyle>
            <a:lvl1pPr algn="r" defTabSz="920750">
              <a:spcBef>
                <a:spcPct val="0"/>
              </a:spcBef>
              <a:defRPr b="0">
                <a:latin typeface="Arial" charset="0"/>
              </a:defRPr>
            </a:lvl1pPr>
          </a:lstStyle>
          <a:p>
            <a:pPr>
              <a:defRPr/>
            </a:pPr>
            <a:fld id="{A4CDC6ED-7E10-425C-8618-FDAE41966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14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9" tIns="46870" rIns="93729" bIns="46870" numCol="1" anchor="t" anchorCtr="0" compatLnSpc="1">
            <a:prstTxWarp prst="textNoShape">
              <a:avLst/>
            </a:prstTxWarp>
          </a:bodyPr>
          <a:lstStyle>
            <a:lvl1pPr defTabSz="941388">
              <a:spcBef>
                <a:spcPct val="0"/>
              </a:spcBef>
              <a:defRPr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9" tIns="46870" rIns="93729" bIns="46870" numCol="1" anchor="t" anchorCtr="0" compatLnSpc="1">
            <a:prstTxWarp prst="textNoShape">
              <a:avLst/>
            </a:prstTxWarp>
          </a:bodyPr>
          <a:lstStyle>
            <a:lvl1pPr algn="r" defTabSz="941388">
              <a:spcBef>
                <a:spcPct val="0"/>
              </a:spcBef>
              <a:defRPr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5325"/>
            <a:ext cx="4649787" cy="3487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18013"/>
            <a:ext cx="560387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9" tIns="46870" rIns="93729" bIns="468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9" tIns="46870" rIns="93729" bIns="46870" numCol="1" anchor="b" anchorCtr="0" compatLnSpc="1">
            <a:prstTxWarp prst="textNoShape">
              <a:avLst/>
            </a:prstTxWarp>
          </a:bodyPr>
          <a:lstStyle>
            <a:lvl1pPr defTabSz="941388">
              <a:spcBef>
                <a:spcPct val="0"/>
              </a:spcBef>
              <a:defRPr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9" tIns="46870" rIns="93729" bIns="46870" numCol="1" anchor="b" anchorCtr="0" compatLnSpc="1">
            <a:prstTxWarp prst="textNoShape">
              <a:avLst/>
            </a:prstTxWarp>
          </a:bodyPr>
          <a:lstStyle>
            <a:lvl1pPr algn="r" defTabSz="941388">
              <a:spcBef>
                <a:spcPct val="0"/>
              </a:spcBef>
              <a:defRPr b="0">
                <a:latin typeface="Arial" charset="0"/>
              </a:defRPr>
            </a:lvl1pPr>
          </a:lstStyle>
          <a:p>
            <a:pPr>
              <a:defRPr/>
            </a:pPr>
            <a:fld id="{C1C6CB2D-6B99-4468-8816-E8E399AA9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33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C6CB2D-6B99-4468-8816-E8E399AA9B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2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94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</p:spPr>
        <p:txBody>
          <a:bodyPr lIns="91440" tIns="45720" rIns="91440" bIns="45720"/>
          <a:lstStyle>
            <a:lvl1pPr marL="0" indent="0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09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696200" cy="1371600"/>
          </a:xfrm>
        </p:spPr>
        <p:txBody>
          <a:bodyPr anchor="ctr"/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46285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16869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381000"/>
            <a:ext cx="2125663" cy="5692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226175" cy="5692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10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507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5769942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08400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6600" y="1219200"/>
            <a:ext cx="3709988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6559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5694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97211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04608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3910993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346824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 flipH="1">
            <a:off x="7783513" y="6556375"/>
            <a:ext cx="1177925" cy="0"/>
          </a:xfrm>
          <a:prstGeom prst="line">
            <a:avLst/>
          </a:prstGeom>
          <a:noFill/>
          <a:ln w="9525">
            <a:solidFill>
              <a:srgbClr val="00207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 flipH="1">
            <a:off x="0" y="6556375"/>
            <a:ext cx="7848600" cy="0"/>
          </a:xfrm>
          <a:prstGeom prst="line">
            <a:avLst/>
          </a:prstGeom>
          <a:noFill/>
          <a:ln w="9525">
            <a:solidFill>
              <a:srgbClr val="00207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5042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357188"/>
          </a:xfrm>
          <a:prstGeom prst="rect">
            <a:avLst/>
          </a:prstGeom>
          <a:solidFill>
            <a:srgbClr val="FF66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45720" rIns="45720" anchor="ctr"/>
          <a:lstStyle/>
          <a:p>
            <a:pPr algn="ctr" eaLnBrk="0" hangingPunct="0">
              <a:spcBef>
                <a:spcPct val="35000"/>
              </a:spcBef>
            </a:pPr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Building</a:t>
            </a:r>
            <a:r>
              <a:rPr lang="en-US" sz="2000" baseline="0" dirty="0" smtClean="0">
                <a:solidFill>
                  <a:schemeClr val="bg1"/>
                </a:solidFill>
                <a:latin typeface="Arial" charset="0"/>
              </a:rPr>
              <a:t> a Line-Up Card</a:t>
            </a:r>
            <a:endParaRPr lang="en-US" sz="2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570788" cy="485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457200" y="6510338"/>
            <a:ext cx="8213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1000"/>
              <a:t>Page </a:t>
            </a:r>
            <a:fld id="{77FD8370-BE4C-4342-9AFC-2DA16E84A8F9}" type="slidenum">
              <a:rPr lang="en-US" sz="1000"/>
              <a:pPr>
                <a:spcBef>
                  <a:spcPct val="0"/>
                </a:spcBef>
              </a:pPr>
              <a:t>‹#›</a:t>
            </a:fld>
            <a:r>
              <a:rPr lang="en-US" sz="1000"/>
              <a:t>                                                                                                                  </a:t>
            </a:r>
          </a:p>
        </p:txBody>
      </p:sp>
      <p:pic>
        <p:nvPicPr>
          <p:cNvPr id="9" name="Picture 2" descr="http://ts2.mm.bing.net/th?id=I.5016239045346265&amp;pid=1.7&amp;w=148&amp;h=147&amp;c=7&amp;rs=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9598" y="5943600"/>
            <a:ext cx="843902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Char char="–"/>
        <a:defRPr sz="1400">
          <a:solidFill>
            <a:srgbClr val="000000"/>
          </a:solidFill>
          <a:latin typeface="+mn-lt"/>
        </a:defRPr>
      </a:lvl2pPr>
      <a:lvl3pPr marL="1085850" indent="-2286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400">
          <a:solidFill>
            <a:srgbClr val="000000"/>
          </a:solidFill>
          <a:latin typeface="+mn-lt"/>
        </a:defRPr>
      </a:lvl3pPr>
      <a:lvl4pPr marL="1466850" indent="-2667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Char char="–"/>
        <a:defRPr sz="1400">
          <a:solidFill>
            <a:srgbClr val="000000"/>
          </a:solidFill>
          <a:latin typeface="+mn-lt"/>
        </a:defRPr>
      </a:lvl4pPr>
      <a:lvl5pPr marL="1885950" indent="-3429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Char char="»"/>
        <a:defRPr sz="1400">
          <a:solidFill>
            <a:srgbClr val="000000"/>
          </a:solidFill>
          <a:latin typeface="+mn-lt"/>
        </a:defRPr>
      </a:lvl5pPr>
      <a:lvl6pPr marL="2343150" indent="-342900" algn="l" rtl="0" fontAlgn="base">
        <a:spcBef>
          <a:spcPct val="0"/>
        </a:spcBef>
        <a:spcAft>
          <a:spcPct val="50000"/>
        </a:spcAft>
        <a:buClr>
          <a:schemeClr val="tx1"/>
        </a:buClr>
        <a:buChar char="»"/>
        <a:defRPr sz="1400">
          <a:solidFill>
            <a:srgbClr val="000000"/>
          </a:solidFill>
          <a:latin typeface="+mn-lt"/>
        </a:defRPr>
      </a:lvl6pPr>
      <a:lvl7pPr marL="2800350" indent="-342900" algn="l" rtl="0" fontAlgn="base">
        <a:spcBef>
          <a:spcPct val="0"/>
        </a:spcBef>
        <a:spcAft>
          <a:spcPct val="50000"/>
        </a:spcAft>
        <a:buClr>
          <a:schemeClr val="tx1"/>
        </a:buClr>
        <a:buChar char="»"/>
        <a:defRPr sz="1400">
          <a:solidFill>
            <a:srgbClr val="000000"/>
          </a:solidFill>
          <a:latin typeface="+mn-lt"/>
        </a:defRPr>
      </a:lvl7pPr>
      <a:lvl8pPr marL="3257550" indent="-342900" algn="l" rtl="0" fontAlgn="base">
        <a:spcBef>
          <a:spcPct val="0"/>
        </a:spcBef>
        <a:spcAft>
          <a:spcPct val="50000"/>
        </a:spcAft>
        <a:buClr>
          <a:schemeClr val="tx1"/>
        </a:buClr>
        <a:buChar char="»"/>
        <a:defRPr sz="1400">
          <a:solidFill>
            <a:srgbClr val="000000"/>
          </a:solidFill>
          <a:latin typeface="+mn-lt"/>
        </a:defRPr>
      </a:lvl8pPr>
      <a:lvl9pPr marL="3714750" indent="-342900" algn="l" rtl="0" fontAlgn="base">
        <a:spcBef>
          <a:spcPct val="0"/>
        </a:spcBef>
        <a:spcAft>
          <a:spcPct val="50000"/>
        </a:spcAft>
        <a:buClr>
          <a:schemeClr val="tx1"/>
        </a:buClr>
        <a:buChar char="»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5029200"/>
            <a:ext cx="6400800" cy="1752600"/>
          </a:xfrm>
        </p:spPr>
        <p:txBody>
          <a:bodyPr/>
          <a:lstStyle/>
          <a:p>
            <a:pPr algn="r" eaLnBrk="1" hangingPunct="1">
              <a:spcAft>
                <a:spcPct val="50000"/>
              </a:spcAft>
              <a:buFont typeface="Times" pitchFamily="18" charset="0"/>
              <a:buNone/>
            </a:pPr>
            <a:endParaRPr lang="en-US" sz="2400" dirty="0" smtClean="0">
              <a:solidFill>
                <a:srgbClr val="536583"/>
              </a:solidFill>
            </a:endParaRPr>
          </a:p>
          <a:p>
            <a:pPr algn="r" eaLnBrk="1" hangingPunct="1">
              <a:spcAft>
                <a:spcPct val="50000"/>
              </a:spcAft>
              <a:buFont typeface="Times" pitchFamily="18" charset="0"/>
              <a:buNone/>
            </a:pPr>
            <a:r>
              <a:rPr lang="en-US" sz="2400" dirty="0" smtClean="0">
                <a:solidFill>
                  <a:srgbClr val="536583"/>
                </a:solidFill>
              </a:rPr>
              <a:t>Building a Line-Up Card</a:t>
            </a:r>
          </a:p>
        </p:txBody>
      </p:sp>
      <p:pic>
        <p:nvPicPr>
          <p:cNvPr id="3085" name="Picture 13" descr="http://ts2.mm.bing.net/th?id=I.5016239045346265&amp;pid=1.7&amp;w=148&amp;h=147&amp;c=7&amp;rs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596" y="1273261"/>
            <a:ext cx="4340808" cy="431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381000"/>
            <a:ext cx="8504238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9pPr>
          </a:lstStyle>
          <a:p>
            <a:r>
              <a:rPr lang="en-US" dirty="0" smtClean="0"/>
              <a:t>Offensive Time Out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81000" y="838200"/>
            <a:ext cx="4771934" cy="5715000"/>
            <a:chOff x="152400" y="762000"/>
            <a:chExt cx="4771934" cy="5715000"/>
          </a:xfrm>
        </p:grpSpPr>
        <p:grpSp>
          <p:nvGrpSpPr>
            <p:cNvPr id="3" name="Group 2"/>
            <p:cNvGrpSpPr/>
            <p:nvPr/>
          </p:nvGrpSpPr>
          <p:grpSpPr>
            <a:xfrm>
              <a:off x="152400" y="762000"/>
              <a:ext cx="4771934" cy="5715000"/>
              <a:chOff x="152400" y="762000"/>
              <a:chExt cx="4771934" cy="5715000"/>
            </a:xfrm>
          </p:grpSpPr>
          <p:pic>
            <p:nvPicPr>
              <p:cNvPr id="4" name="Picture 8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788988"/>
                <a:ext cx="4771934" cy="5688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6858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Home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764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Steve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962400" y="41148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P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962400" y="31242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C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9812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</a:t>
              </a:r>
              <a:endParaRPr lang="en-US" sz="11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33600" y="4157990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14</a:t>
              </a:r>
              <a:endParaRPr lang="en-US" sz="1100" b="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24100" y="4157990"/>
              <a:ext cx="5715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PF</a:t>
              </a:r>
              <a:endParaRPr lang="en-US" sz="1100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146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9</a:t>
              </a:r>
              <a:endParaRPr lang="en-US" sz="1100" b="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908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1out</a:t>
              </a:r>
              <a:endParaRPr lang="en-US" sz="1100" b="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956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37P</a:t>
              </a:r>
              <a:endParaRPr lang="en-US" sz="1100" b="0" dirty="0"/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2057400" y="4206389"/>
              <a:ext cx="1524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800100" y="990600"/>
              <a:ext cx="8763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#7 ,#2 INE</a:t>
              </a:r>
              <a:endParaRPr lang="en-US" sz="1100" b="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47369" y="3178061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/>
                <a:t> </a:t>
              </a:r>
              <a:r>
                <a:rPr lang="en-US" sz="1100" b="0" dirty="0" smtClean="0"/>
                <a:t>IC2</a:t>
              </a:r>
              <a:endParaRPr lang="en-US" sz="1100" b="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581400" y="8813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1V1</a:t>
            </a:r>
            <a:endParaRPr lang="en-US" sz="1100" b="0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3846116" y="9144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334000" y="946666"/>
            <a:ext cx="365760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99"/>
                </a:solidFill>
              </a:rPr>
              <a:t>Time Out:</a:t>
            </a:r>
          </a:p>
          <a:p>
            <a:endParaRPr lang="en-US" sz="1400" dirty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Write 10T followed by the inning with a line indicating the top or bottom of the inning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43200" y="881390"/>
            <a:ext cx="72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1OT4</a:t>
            </a:r>
            <a:endParaRPr lang="en-US" sz="1100" b="0" dirty="0"/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105150" y="10668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3581400" y="1033790"/>
            <a:ext cx="529431" cy="261610"/>
            <a:chOff x="8157369" y="1033790"/>
            <a:chExt cx="529431" cy="261610"/>
          </a:xfrm>
        </p:grpSpPr>
        <p:sp>
          <p:nvSpPr>
            <p:cNvPr id="25" name="TextBox 24"/>
            <p:cNvSpPr txBox="1"/>
            <p:nvPr/>
          </p:nvSpPr>
          <p:spPr>
            <a:xfrm>
              <a:off x="8157369" y="1033790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2V2</a:t>
              </a:r>
              <a:endParaRPr lang="en-US" sz="1100" b="0" dirty="0"/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8385969" y="1066800"/>
              <a:ext cx="116284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2675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381000"/>
            <a:ext cx="8504238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9pPr>
          </a:lstStyle>
          <a:p>
            <a:r>
              <a:rPr lang="en-US" dirty="0" smtClean="0"/>
              <a:t>Substitutions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0" y="946666"/>
            <a:ext cx="3657600" cy="491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99"/>
                </a:solidFill>
              </a:rPr>
              <a:t>Substitutions:</a:t>
            </a:r>
          </a:p>
          <a:p>
            <a:endParaRPr lang="en-US" sz="1400" dirty="0" smtClean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Put a circle around the players number that being substituted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Above that players number, write the number of the new player followed by the inning they came in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Example 1, #9 is being replaced by #14 in the top of the 3</a:t>
            </a:r>
            <a:r>
              <a:rPr lang="en-US" sz="1400" baseline="30000" dirty="0" smtClean="0">
                <a:solidFill>
                  <a:srgbClr val="336699"/>
                </a:solidFill>
              </a:rPr>
              <a:t>rd</a:t>
            </a:r>
            <a:r>
              <a:rPr lang="en-US" sz="1400" dirty="0" smtClean="0">
                <a:solidFill>
                  <a:srgbClr val="336699"/>
                </a:solidFill>
              </a:rPr>
              <a:t> inning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Example 2, #7 is being replaced by #12 in the top of 3</a:t>
            </a:r>
            <a:r>
              <a:rPr lang="en-US" sz="1400" baseline="30000" dirty="0" smtClean="0">
                <a:solidFill>
                  <a:srgbClr val="336699"/>
                </a:solidFill>
              </a:rPr>
              <a:t>rd</a:t>
            </a:r>
            <a:r>
              <a:rPr lang="en-US" sz="1400" dirty="0" smtClean="0">
                <a:solidFill>
                  <a:srgbClr val="336699"/>
                </a:solidFill>
              </a:rPr>
              <a:t> inning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Example 3, #8 is being replaced by #16 in the top of the 4</a:t>
            </a:r>
            <a:r>
              <a:rPr lang="en-US" sz="1400" baseline="30000" dirty="0" smtClean="0">
                <a:solidFill>
                  <a:srgbClr val="336699"/>
                </a:solidFill>
              </a:rPr>
              <a:t>th</a:t>
            </a:r>
            <a:r>
              <a:rPr lang="en-US" sz="1400" dirty="0" smtClean="0">
                <a:solidFill>
                  <a:srgbClr val="336699"/>
                </a:solidFill>
              </a:rPr>
              <a:t> inning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Example 4, #1 is being replaced by #18 in the top of the 5</a:t>
            </a:r>
            <a:r>
              <a:rPr lang="en-US" sz="1400" baseline="30000" dirty="0" smtClean="0">
                <a:solidFill>
                  <a:srgbClr val="336699"/>
                </a:solidFill>
              </a:rPr>
              <a:t>th</a:t>
            </a:r>
            <a:r>
              <a:rPr lang="en-US" sz="1400" dirty="0" smtClean="0">
                <a:solidFill>
                  <a:srgbClr val="336699"/>
                </a:solidFill>
              </a:rPr>
              <a:t> inning</a:t>
            </a:r>
            <a:endParaRPr lang="en-US" sz="1400" dirty="0">
              <a:solidFill>
                <a:srgbClr val="336699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81000" y="838200"/>
            <a:ext cx="4771934" cy="5715000"/>
            <a:chOff x="152400" y="762000"/>
            <a:chExt cx="4771934" cy="5715000"/>
          </a:xfrm>
        </p:grpSpPr>
        <p:grpSp>
          <p:nvGrpSpPr>
            <p:cNvPr id="23" name="Group 22"/>
            <p:cNvGrpSpPr/>
            <p:nvPr/>
          </p:nvGrpSpPr>
          <p:grpSpPr>
            <a:xfrm>
              <a:off x="152400" y="762000"/>
              <a:ext cx="4771934" cy="5715000"/>
              <a:chOff x="152400" y="762000"/>
              <a:chExt cx="4771934" cy="5715000"/>
            </a:xfrm>
          </p:grpSpPr>
          <p:pic>
            <p:nvPicPr>
              <p:cNvPr id="33" name="Picture 8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788988"/>
                <a:ext cx="4771934" cy="5688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4" name="TextBox 33"/>
              <p:cNvSpPr txBox="1"/>
              <p:nvPr/>
            </p:nvSpPr>
            <p:spPr>
              <a:xfrm>
                <a:off x="6858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Home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Steve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962400" y="41148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P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962400" y="31242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C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9812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</a:t>
              </a:r>
              <a:endParaRPr lang="en-US" sz="1100" b="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33600" y="4157990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14</a:t>
              </a:r>
              <a:endParaRPr lang="en-US" sz="1100" b="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24100" y="4157990"/>
              <a:ext cx="5715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PF</a:t>
              </a:r>
              <a:endParaRPr lang="en-US" sz="1100" b="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146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9</a:t>
              </a:r>
              <a:endParaRPr lang="en-US" sz="1100" b="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908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1out</a:t>
              </a:r>
              <a:endParaRPr lang="en-US" sz="1100" b="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956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37P</a:t>
              </a:r>
              <a:endParaRPr lang="en-US" sz="1100" b="0" dirty="0"/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2057400" y="4206389"/>
              <a:ext cx="1524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800100" y="990600"/>
              <a:ext cx="8763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#7 ,#2 INE</a:t>
              </a:r>
              <a:endParaRPr lang="en-US" sz="1100" b="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347369" y="3178061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/>
                <a:t> </a:t>
              </a:r>
              <a:r>
                <a:rPr lang="en-US" sz="1100" b="0" dirty="0" smtClean="0"/>
                <a:t>IC2</a:t>
              </a:r>
              <a:endParaRPr lang="en-US" sz="1100" b="0" dirty="0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581400" y="8813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1V1</a:t>
            </a:r>
            <a:endParaRPr lang="en-US" sz="1100" b="0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3846116" y="9144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743200" y="881390"/>
            <a:ext cx="72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1OT4</a:t>
            </a:r>
            <a:endParaRPr lang="en-US" sz="1100" b="0" dirty="0"/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3124200" y="10668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1042423" y="4288795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04169" y="41579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14  3</a:t>
            </a:r>
            <a:endParaRPr lang="en-US" sz="1100" b="0" dirty="0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1905000" y="423419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Oval 44"/>
          <p:cNvSpPr/>
          <p:nvPr/>
        </p:nvSpPr>
        <p:spPr bwMode="auto">
          <a:xfrm>
            <a:off x="1061383" y="2965587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64084" y="283478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12  3</a:t>
            </a:r>
            <a:endParaRPr lang="en-US" sz="1100" b="0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868884" y="28956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Oval 47"/>
          <p:cNvSpPr/>
          <p:nvPr/>
        </p:nvSpPr>
        <p:spPr bwMode="auto">
          <a:xfrm>
            <a:off x="1061383" y="3637133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04169" y="351066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16  4</a:t>
            </a:r>
            <a:endParaRPr lang="en-US" sz="1100" b="0" dirty="0"/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1905000" y="3566843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1066800" y="1981200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68417" y="183426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18  5</a:t>
            </a:r>
            <a:endParaRPr lang="en-US" sz="1100" b="0" dirty="0"/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1868884" y="19050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4" name="Group 53"/>
          <p:cNvGrpSpPr/>
          <p:nvPr/>
        </p:nvGrpSpPr>
        <p:grpSpPr>
          <a:xfrm>
            <a:off x="3581400" y="1033790"/>
            <a:ext cx="529431" cy="261610"/>
            <a:chOff x="8157369" y="1033790"/>
            <a:chExt cx="529431" cy="261610"/>
          </a:xfrm>
        </p:grpSpPr>
        <p:sp>
          <p:nvSpPr>
            <p:cNvPr id="55" name="TextBox 54"/>
            <p:cNvSpPr txBox="1"/>
            <p:nvPr/>
          </p:nvSpPr>
          <p:spPr>
            <a:xfrm>
              <a:off x="8157369" y="1033790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2V2</a:t>
              </a:r>
              <a:endParaRPr lang="en-US" sz="1100" b="0" dirty="0"/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>
              <a:off x="8385969" y="1066800"/>
              <a:ext cx="116284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6855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  <p:bldP spid="48" grpId="0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381000"/>
            <a:ext cx="8504238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9pPr>
          </a:lstStyle>
          <a:p>
            <a:r>
              <a:rPr lang="en-US" dirty="0" smtClean="0"/>
              <a:t>Weather Delays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81000" y="838200"/>
            <a:ext cx="4771934" cy="5715000"/>
            <a:chOff x="152400" y="762000"/>
            <a:chExt cx="4771934" cy="5715000"/>
          </a:xfrm>
        </p:grpSpPr>
        <p:grpSp>
          <p:nvGrpSpPr>
            <p:cNvPr id="4" name="Group 3"/>
            <p:cNvGrpSpPr/>
            <p:nvPr/>
          </p:nvGrpSpPr>
          <p:grpSpPr>
            <a:xfrm>
              <a:off x="152400" y="762000"/>
              <a:ext cx="4771934" cy="5715000"/>
              <a:chOff x="152400" y="762000"/>
              <a:chExt cx="4771934" cy="5715000"/>
            </a:xfrm>
          </p:grpSpPr>
          <p:pic>
            <p:nvPicPr>
              <p:cNvPr id="14" name="Picture 8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788988"/>
                <a:ext cx="4771934" cy="5688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6858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Home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Steve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962400" y="41148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P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62400" y="31242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C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9812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</a:t>
              </a:r>
              <a:endParaRPr lang="en-US" sz="1100" b="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33600" y="4157990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14</a:t>
              </a:r>
              <a:endParaRPr lang="en-US" sz="1100" b="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24100" y="4157990"/>
              <a:ext cx="5715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PF</a:t>
              </a:r>
              <a:endParaRPr lang="en-US" sz="1100" b="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146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9</a:t>
              </a:r>
              <a:endParaRPr lang="en-US" sz="1100" b="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908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1out</a:t>
              </a:r>
              <a:endParaRPr lang="en-US" sz="11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956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37P</a:t>
              </a:r>
              <a:endParaRPr lang="en-US" sz="1100" b="0" dirty="0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2057400" y="4206389"/>
              <a:ext cx="1524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800100" y="990600"/>
              <a:ext cx="8763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#7 ,#2 INE</a:t>
              </a:r>
              <a:endParaRPr lang="en-US" sz="1100" b="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347369" y="3178061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/>
                <a:t> </a:t>
              </a:r>
              <a:r>
                <a:rPr lang="en-US" sz="1100" b="0" dirty="0" smtClean="0"/>
                <a:t>IC2</a:t>
              </a:r>
              <a:endParaRPr lang="en-US" sz="1100" b="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581400" y="8813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1V1</a:t>
            </a:r>
            <a:endParaRPr lang="en-US" sz="1100" b="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846116" y="9144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743200" y="881390"/>
            <a:ext cx="72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1OT4</a:t>
            </a:r>
            <a:endParaRPr lang="en-US" sz="1100" b="0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124200" y="10668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1042423" y="4288795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4169" y="41579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14  3</a:t>
            </a:r>
            <a:endParaRPr lang="en-US" sz="1100" b="0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1905000" y="423419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1061383" y="2965587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64084" y="283478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12  3</a:t>
            </a:r>
            <a:endParaRPr lang="en-US" sz="1100" b="0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1868884" y="28956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1061383" y="3637133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04169" y="351066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16  4</a:t>
            </a:r>
            <a:endParaRPr lang="en-US" sz="1100" b="0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1905000" y="3566843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1066800" y="1981200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68417" y="183426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18  5</a:t>
            </a:r>
            <a:endParaRPr lang="en-US" sz="1100" b="0" dirty="0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868884" y="19050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334000" y="946666"/>
            <a:ext cx="3657600" cy="104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99"/>
                </a:solidFill>
              </a:rPr>
              <a:t>Weather Delays:</a:t>
            </a:r>
          </a:p>
          <a:p>
            <a:endParaRPr lang="en-US" sz="1400" dirty="0" smtClean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If game is delayed by weather, write the reason followed by the time.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04169" y="6031468"/>
            <a:ext cx="1901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Lightning   3:15</a:t>
            </a:r>
            <a:endParaRPr lang="en-US" sz="1800" dirty="0">
              <a:latin typeface="Bradley Hand ITC" pitchFamily="66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581400" y="1033790"/>
            <a:ext cx="529431" cy="261610"/>
            <a:chOff x="8157369" y="1033790"/>
            <a:chExt cx="529431" cy="261610"/>
          </a:xfrm>
        </p:grpSpPr>
        <p:sp>
          <p:nvSpPr>
            <p:cNvPr id="38" name="TextBox 37"/>
            <p:cNvSpPr txBox="1"/>
            <p:nvPr/>
          </p:nvSpPr>
          <p:spPr>
            <a:xfrm>
              <a:off x="8157369" y="1033790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2V2</a:t>
              </a:r>
              <a:endParaRPr lang="en-US" sz="1100" b="0" dirty="0"/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8385969" y="1066800"/>
              <a:ext cx="116284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3102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381000"/>
            <a:ext cx="8504238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9pPr>
          </a:lstStyle>
          <a:p>
            <a:r>
              <a:rPr lang="en-US" dirty="0" smtClean="0"/>
              <a:t>Ejections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81000" y="838200"/>
            <a:ext cx="4771934" cy="5715000"/>
            <a:chOff x="152400" y="762000"/>
            <a:chExt cx="4771934" cy="5715000"/>
          </a:xfrm>
        </p:grpSpPr>
        <p:grpSp>
          <p:nvGrpSpPr>
            <p:cNvPr id="4" name="Group 3"/>
            <p:cNvGrpSpPr/>
            <p:nvPr/>
          </p:nvGrpSpPr>
          <p:grpSpPr>
            <a:xfrm>
              <a:off x="152400" y="762000"/>
              <a:ext cx="4771934" cy="5715000"/>
              <a:chOff x="152400" y="762000"/>
              <a:chExt cx="4771934" cy="5715000"/>
            </a:xfrm>
          </p:grpSpPr>
          <p:pic>
            <p:nvPicPr>
              <p:cNvPr id="14" name="Picture 8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788988"/>
                <a:ext cx="4771934" cy="5688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6858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Home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Steve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962400" y="41148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P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62400" y="31242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C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9812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</a:t>
              </a:r>
              <a:endParaRPr lang="en-US" sz="1100" b="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33600" y="4157990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14</a:t>
              </a:r>
              <a:endParaRPr lang="en-US" sz="1100" b="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24100" y="4157990"/>
              <a:ext cx="5715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PF</a:t>
              </a:r>
              <a:endParaRPr lang="en-US" sz="1100" b="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146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9</a:t>
              </a:r>
              <a:endParaRPr lang="en-US" sz="1100" b="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908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1out</a:t>
              </a:r>
              <a:endParaRPr lang="en-US" sz="11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956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37P</a:t>
              </a:r>
              <a:endParaRPr lang="en-US" sz="1100" b="0" dirty="0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2057400" y="4206389"/>
              <a:ext cx="1524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800100" y="990600"/>
              <a:ext cx="8763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#7 ,#2 INE</a:t>
              </a:r>
              <a:endParaRPr lang="en-US" sz="1100" b="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347369" y="3178061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/>
                <a:t> </a:t>
              </a:r>
              <a:r>
                <a:rPr lang="en-US" sz="1100" b="0" dirty="0" smtClean="0"/>
                <a:t>IC2</a:t>
              </a:r>
              <a:endParaRPr lang="en-US" sz="1100" b="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581400" y="8813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1V1</a:t>
            </a:r>
            <a:endParaRPr lang="en-US" sz="1100" b="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846116" y="9144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743200" y="881390"/>
            <a:ext cx="72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1OT4</a:t>
            </a:r>
            <a:endParaRPr lang="en-US" sz="1100" b="0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124200" y="10668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1042423" y="4288795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4169" y="41579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14  3</a:t>
            </a:r>
            <a:endParaRPr lang="en-US" sz="1100" b="0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1905000" y="423419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1061383" y="2965587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64084" y="283478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12  3</a:t>
            </a:r>
            <a:endParaRPr lang="en-US" sz="1100" b="0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1868884" y="28956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1061383" y="3637133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04169" y="351066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16  4</a:t>
            </a:r>
            <a:endParaRPr lang="en-US" sz="1100" b="0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1905000" y="3566843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1066800" y="1981200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68417" y="183426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18  5</a:t>
            </a:r>
            <a:endParaRPr lang="en-US" sz="1100" b="0" dirty="0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868884" y="19050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604169" y="6031468"/>
            <a:ext cx="1901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Lightning   3:15</a:t>
            </a:r>
            <a:endParaRPr lang="en-US" sz="1800" dirty="0">
              <a:latin typeface="Bradley Hand ITC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34000" y="946666"/>
            <a:ext cx="365760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99"/>
                </a:solidFill>
              </a:rPr>
              <a:t>Ejections:</a:t>
            </a:r>
          </a:p>
          <a:p>
            <a:endParaRPr lang="en-US" sz="1400" dirty="0" smtClean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If a player is ejected, beside the players name, write the inning and reason of the ejection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89969" y="3505200"/>
            <a:ext cx="1901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4</a:t>
            </a:r>
            <a:r>
              <a:rPr lang="en-US" sz="1100" dirty="0" smtClean="0">
                <a:latin typeface="Bradley Hand ITC" pitchFamily="66" charset="0"/>
              </a:rPr>
              <a:t> Sportsmanship</a:t>
            </a:r>
            <a:endParaRPr lang="en-US" sz="1800" dirty="0">
              <a:latin typeface="Bradley Hand ITC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2436416" y="3571998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0" name="Group 39"/>
          <p:cNvGrpSpPr/>
          <p:nvPr/>
        </p:nvGrpSpPr>
        <p:grpSpPr>
          <a:xfrm>
            <a:off x="3581400" y="1033790"/>
            <a:ext cx="529431" cy="261610"/>
            <a:chOff x="8157369" y="1033790"/>
            <a:chExt cx="529431" cy="261610"/>
          </a:xfrm>
        </p:grpSpPr>
        <p:sp>
          <p:nvSpPr>
            <p:cNvPr id="41" name="TextBox 40"/>
            <p:cNvSpPr txBox="1"/>
            <p:nvPr/>
          </p:nvSpPr>
          <p:spPr>
            <a:xfrm>
              <a:off x="8157369" y="1033790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2V2</a:t>
              </a:r>
              <a:endParaRPr lang="en-US" sz="1100" b="0" dirty="0"/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8385969" y="1066800"/>
              <a:ext cx="116284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3102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133600" y="838200"/>
            <a:ext cx="4771934" cy="5715000"/>
            <a:chOff x="152400" y="762000"/>
            <a:chExt cx="4771934" cy="5715000"/>
          </a:xfrm>
        </p:grpSpPr>
        <p:grpSp>
          <p:nvGrpSpPr>
            <p:cNvPr id="10" name="Group 9"/>
            <p:cNvGrpSpPr/>
            <p:nvPr/>
          </p:nvGrpSpPr>
          <p:grpSpPr>
            <a:xfrm>
              <a:off x="152400" y="762000"/>
              <a:ext cx="4771934" cy="5715000"/>
              <a:chOff x="152400" y="762000"/>
              <a:chExt cx="4771934" cy="5715000"/>
            </a:xfrm>
          </p:grpSpPr>
          <p:pic>
            <p:nvPicPr>
              <p:cNvPr id="22" name="Picture 8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788988"/>
                <a:ext cx="4771934" cy="5688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TextBox 22"/>
              <p:cNvSpPr txBox="1"/>
              <p:nvPr/>
            </p:nvSpPr>
            <p:spPr>
              <a:xfrm>
                <a:off x="6858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Home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Steve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962400" y="41148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P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962400" y="31242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C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812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</a:t>
              </a:r>
              <a:endParaRPr lang="en-US" sz="1100" b="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33600" y="4157990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14</a:t>
              </a:r>
              <a:endParaRPr lang="en-US" sz="1100" b="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24100" y="4157990"/>
              <a:ext cx="5715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PF</a:t>
              </a:r>
              <a:endParaRPr lang="en-US" sz="1100" b="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146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9</a:t>
              </a:r>
              <a:endParaRPr lang="en-US" sz="1100" b="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908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1out</a:t>
              </a:r>
              <a:endParaRPr lang="en-US" sz="1100" b="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956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37P</a:t>
              </a:r>
              <a:endParaRPr lang="en-US" sz="1100" b="0" dirty="0"/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2057400" y="4206389"/>
              <a:ext cx="1524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800100" y="990600"/>
              <a:ext cx="8763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#7 ,#2 INE</a:t>
              </a:r>
              <a:endParaRPr lang="en-US" sz="1100" b="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47369" y="3178061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/>
                <a:t> </a:t>
              </a:r>
              <a:r>
                <a:rPr lang="en-US" sz="1100" b="0" dirty="0" smtClean="0"/>
                <a:t>IC2</a:t>
              </a:r>
              <a:endParaRPr lang="en-US" sz="1100" b="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334000" y="8813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1V1</a:t>
            </a:r>
            <a:endParaRPr lang="en-US" sz="1100" b="0" dirty="0"/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5598716" y="9144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495800" y="881390"/>
            <a:ext cx="723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1OT4</a:t>
            </a:r>
            <a:endParaRPr lang="en-US" sz="1100" b="0" dirty="0"/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876800" y="10668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2795023" y="4288795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56769" y="41579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14  3</a:t>
            </a:r>
            <a:endParaRPr lang="en-US" sz="1100" b="0" dirty="0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3657600" y="423419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2813983" y="2965587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16684" y="283478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12  3</a:t>
            </a:r>
            <a:endParaRPr lang="en-US" sz="1100" b="0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3621484" y="28956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2813983" y="3637133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56769" y="351066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16  4</a:t>
            </a:r>
            <a:endParaRPr lang="en-US" sz="1100" b="0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3657600" y="3566843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Oval 39"/>
          <p:cNvSpPr/>
          <p:nvPr/>
        </p:nvSpPr>
        <p:spPr bwMode="auto">
          <a:xfrm>
            <a:off x="2819400" y="1981200"/>
            <a:ext cx="304800" cy="22934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Condensed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21017" y="1834262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18  5</a:t>
            </a:r>
            <a:endParaRPr lang="en-US" sz="1100" b="0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621484" y="19050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356769" y="6031468"/>
            <a:ext cx="1901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Lightning   3:15</a:t>
            </a:r>
            <a:endParaRPr lang="en-US" sz="1800" dirty="0">
              <a:latin typeface="Bradley Hand ITC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042569" y="3505200"/>
            <a:ext cx="1901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4</a:t>
            </a:r>
            <a:r>
              <a:rPr lang="en-US" sz="1100" dirty="0" smtClean="0">
                <a:latin typeface="Bradley Hand ITC" pitchFamily="66" charset="0"/>
              </a:rPr>
              <a:t> Sportsmanship</a:t>
            </a:r>
            <a:endParaRPr lang="en-US" sz="1800" dirty="0">
              <a:latin typeface="Bradley Hand ITC" pitchFamily="66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189016" y="3571998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8157369" y="1033790"/>
            <a:ext cx="529431" cy="261610"/>
            <a:chOff x="8157369" y="1033790"/>
            <a:chExt cx="529431" cy="261610"/>
          </a:xfrm>
        </p:grpSpPr>
        <p:sp>
          <p:nvSpPr>
            <p:cNvPr id="46" name="TextBox 45"/>
            <p:cNvSpPr txBox="1"/>
            <p:nvPr/>
          </p:nvSpPr>
          <p:spPr>
            <a:xfrm>
              <a:off x="8157369" y="1033790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2V2</a:t>
              </a:r>
              <a:endParaRPr lang="en-US" sz="1100" b="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8385969" y="1066800"/>
              <a:ext cx="116284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5337969" y="1033790"/>
            <a:ext cx="529431" cy="261610"/>
            <a:chOff x="8157369" y="1033790"/>
            <a:chExt cx="529431" cy="261610"/>
          </a:xfrm>
        </p:grpSpPr>
        <p:sp>
          <p:nvSpPr>
            <p:cNvPr id="49" name="TextBox 48"/>
            <p:cNvSpPr txBox="1"/>
            <p:nvPr/>
          </p:nvSpPr>
          <p:spPr>
            <a:xfrm>
              <a:off x="8157369" y="1033790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2V2</a:t>
              </a:r>
              <a:endParaRPr lang="en-US" sz="1100" b="0" dirty="0"/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>
              <a:off x="8385969" y="1066800"/>
              <a:ext cx="116284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0474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guide to building a line-up card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5257800" y="914400"/>
            <a:ext cx="3733800" cy="48545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336699"/>
                </a:solidFill>
              </a:rPr>
              <a:t>Getting Started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Take the Home </a:t>
            </a:r>
            <a:r>
              <a:rPr lang="en-US" sz="1200" dirty="0">
                <a:solidFill>
                  <a:srgbClr val="336699"/>
                </a:solidFill>
              </a:rPr>
              <a:t> </a:t>
            </a:r>
            <a:r>
              <a:rPr lang="en-US" sz="1200" dirty="0" smtClean="0">
                <a:solidFill>
                  <a:srgbClr val="336699"/>
                </a:solidFill>
              </a:rPr>
              <a:t>Team Line-up card first and write “Home” on top of first card</a:t>
            </a:r>
            <a:endParaRPr lang="en-US" sz="1200" dirty="0">
              <a:solidFill>
                <a:srgbClr val="336699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Write the Manager’s name on the top of the  card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Count the number of players on the card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Verify the count with the Manager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Verify all players have Uniform numbers on the  card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Verify all players are present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Ask the Manager </a:t>
            </a:r>
            <a:r>
              <a:rPr lang="en-US" sz="1200" dirty="0">
                <a:solidFill>
                  <a:srgbClr val="336699"/>
                </a:solidFill>
              </a:rPr>
              <a:t> </a:t>
            </a:r>
            <a:r>
              <a:rPr lang="en-US" sz="1200" dirty="0" smtClean="0">
                <a:solidFill>
                  <a:srgbClr val="336699"/>
                </a:solidFill>
              </a:rPr>
              <a:t>“Are  all players  legally and properly equipped?”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Ask “Does all of your equipment meet Little League specifications?”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You must receive a VERBAL “Yes” from the Manager  for  both questions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Mark the starting pitcher with a “P”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Mark the starting catcher with a “C”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rgbClr val="336699"/>
                </a:solidFill>
              </a:rPr>
              <a:t>Take the Visitors Line-up card and Repeat </a:t>
            </a:r>
            <a:endParaRPr lang="en-US" sz="1200" dirty="0">
              <a:solidFill>
                <a:srgbClr val="336699"/>
              </a:solidFill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88988"/>
            <a:ext cx="4771934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773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Home</a:t>
            </a:r>
            <a:endParaRPr lang="en-US" sz="1800" dirty="0">
              <a:latin typeface="Bradley Hand ITC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773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Steve</a:t>
            </a:r>
            <a:endParaRPr lang="en-US" sz="1800" dirty="0">
              <a:latin typeface="Bradley Hand ITC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24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P</a:t>
            </a:r>
            <a:endParaRPr lang="en-US" sz="1800" dirty="0">
              <a:latin typeface="Bradley Hand ITC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2400" y="3124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C</a:t>
            </a:r>
            <a:endParaRPr lang="en-US" sz="1800" dirty="0">
              <a:latin typeface="Bradley Hand ITC" pitchFamily="66" charset="0"/>
            </a:endParaRP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39"/>
          <a:stretch/>
        </p:blipFill>
        <p:spPr bwMode="auto">
          <a:xfrm>
            <a:off x="457200" y="1295400"/>
            <a:ext cx="4771561" cy="5230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67264" y="130745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Visitor</a:t>
            </a:r>
            <a:endParaRPr lang="en-US" sz="1800" dirty="0">
              <a:latin typeface="Bradley Hand ITC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864" y="130745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Chris</a:t>
            </a:r>
            <a:endParaRPr lang="en-US" sz="1800" dirty="0">
              <a:latin typeface="Bradley Hand ITC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20039" y="3364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P</a:t>
            </a:r>
            <a:endParaRPr lang="en-US" sz="1800" dirty="0">
              <a:latin typeface="Bradley Hand ITC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20039" y="2286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adley Hand ITC" pitchFamily="66" charset="0"/>
              </a:rPr>
              <a:t>C</a:t>
            </a:r>
            <a:endParaRPr lang="en-US" sz="1800" dirty="0">
              <a:latin typeface="Bradley Hand ITC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5" grpId="0"/>
      <p:bldP spid="19" grpId="0"/>
      <p:bldP spid="11" grpId="0"/>
      <p:bldP spid="12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</a:t>
            </a:r>
            <a:r>
              <a:rPr lang="en-US" dirty="0" smtClean="0"/>
              <a:t>uggestions </a:t>
            </a:r>
            <a:r>
              <a:rPr lang="en-US" dirty="0"/>
              <a:t>on keeping a line-up card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86200" y="939800"/>
            <a:ext cx="4876800" cy="485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Times" pitchFamily="18" charset="0"/>
              <a:buChar char="•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–"/>
              <a:defRPr sz="2400">
                <a:solidFill>
                  <a:srgbClr val="000000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Times" pitchFamily="18" charset="0"/>
              <a:buChar char="•"/>
              <a:defRPr sz="2000">
                <a:solidFill>
                  <a:srgbClr val="000000"/>
                </a:solidFill>
                <a:latin typeface="+mn-lt"/>
              </a:defRPr>
            </a:lvl3pPr>
            <a:lvl4pPr marL="1466850" indent="-2667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–"/>
              <a:defRPr sz="1800">
                <a:solidFill>
                  <a:srgbClr val="000000"/>
                </a:solidFill>
                <a:latin typeface="+mn-lt"/>
              </a:defRPr>
            </a:lvl4pPr>
            <a:lvl5pPr marL="188595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»"/>
              <a:defRPr sz="1800">
                <a:solidFill>
                  <a:srgbClr val="000000"/>
                </a:solidFill>
                <a:latin typeface="+mn-lt"/>
              </a:defRPr>
            </a:lvl5pPr>
            <a:lvl6pPr marL="2343150" indent="-342900" algn="l" rtl="0" fontAlgn="base">
              <a:spcBef>
                <a:spcPct val="0"/>
              </a:spcBef>
              <a:spcAft>
                <a:spcPct val="50000"/>
              </a:spcAft>
              <a:buClr>
                <a:schemeClr val="tx1"/>
              </a:buClr>
              <a:buChar char="»"/>
              <a:defRPr sz="1800">
                <a:solidFill>
                  <a:srgbClr val="000000"/>
                </a:solidFill>
                <a:latin typeface="+mn-lt"/>
              </a:defRPr>
            </a:lvl6pPr>
            <a:lvl7pPr marL="2800350" indent="-342900" algn="l" rtl="0" fontAlgn="base">
              <a:spcBef>
                <a:spcPct val="0"/>
              </a:spcBef>
              <a:spcAft>
                <a:spcPct val="50000"/>
              </a:spcAft>
              <a:buClr>
                <a:schemeClr val="tx1"/>
              </a:buClr>
              <a:buChar char="»"/>
              <a:defRPr sz="1800">
                <a:solidFill>
                  <a:srgbClr val="000000"/>
                </a:solidFill>
                <a:latin typeface="+mn-lt"/>
              </a:defRPr>
            </a:lvl7pPr>
            <a:lvl8pPr marL="3257550" indent="-342900" algn="l" rtl="0" fontAlgn="base">
              <a:spcBef>
                <a:spcPct val="0"/>
              </a:spcBef>
              <a:spcAft>
                <a:spcPct val="50000"/>
              </a:spcAft>
              <a:buClr>
                <a:schemeClr val="tx1"/>
              </a:buClr>
              <a:buChar char="»"/>
              <a:defRPr sz="1800">
                <a:solidFill>
                  <a:srgbClr val="000000"/>
                </a:solidFill>
                <a:latin typeface="+mn-lt"/>
              </a:defRPr>
            </a:lvl8pPr>
            <a:lvl9pPr marL="3714750" indent="-342900" algn="l" rtl="0" fontAlgn="base">
              <a:spcBef>
                <a:spcPct val="0"/>
              </a:spcBef>
              <a:spcAft>
                <a:spcPct val="50000"/>
              </a:spcAft>
              <a:buClr>
                <a:schemeClr val="tx1"/>
              </a:buClr>
              <a:buChar char="»"/>
              <a:defRPr sz="18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Font typeface="Times" pitchFamily="18" charset="0"/>
              <a:buNone/>
            </a:pPr>
            <a:r>
              <a:rPr lang="en-US" sz="2000" dirty="0" smtClean="0">
                <a:solidFill>
                  <a:srgbClr val="336699"/>
                </a:solidFill>
              </a:rPr>
              <a:t>Areas to record:</a:t>
            </a:r>
          </a:p>
          <a:p>
            <a:pPr lvl="0">
              <a:lnSpc>
                <a:spcPct val="150000"/>
              </a:lnSpc>
            </a:pPr>
            <a:r>
              <a:rPr lang="en-US" sz="2000" b="0" dirty="0" smtClean="0">
                <a:solidFill>
                  <a:srgbClr val="336699"/>
                </a:solidFill>
              </a:rPr>
              <a:t>Pitcher </a:t>
            </a:r>
            <a:r>
              <a:rPr lang="en-US" sz="2000" b="0" dirty="0">
                <a:solidFill>
                  <a:srgbClr val="336699"/>
                </a:solidFill>
              </a:rPr>
              <a:t>of Record</a:t>
            </a:r>
          </a:p>
          <a:p>
            <a:pPr lvl="0">
              <a:lnSpc>
                <a:spcPct val="150000"/>
              </a:lnSpc>
            </a:pPr>
            <a:r>
              <a:rPr lang="en-US" sz="2000" b="0" dirty="0">
                <a:solidFill>
                  <a:srgbClr val="336699"/>
                </a:solidFill>
              </a:rPr>
              <a:t>Pitching Changes</a:t>
            </a:r>
          </a:p>
          <a:p>
            <a:pPr lvl="0">
              <a:lnSpc>
                <a:spcPct val="150000"/>
              </a:lnSpc>
            </a:pPr>
            <a:r>
              <a:rPr lang="en-US" sz="2000" b="0" dirty="0">
                <a:solidFill>
                  <a:srgbClr val="336699"/>
                </a:solidFill>
              </a:rPr>
              <a:t>Ineligible Pitchers</a:t>
            </a:r>
          </a:p>
          <a:p>
            <a:pPr lvl="0">
              <a:lnSpc>
                <a:spcPct val="150000"/>
              </a:lnSpc>
            </a:pPr>
            <a:r>
              <a:rPr lang="en-US" sz="2000" b="0" dirty="0">
                <a:solidFill>
                  <a:srgbClr val="336699"/>
                </a:solidFill>
              </a:rPr>
              <a:t>Pitch Count of Pitcher that is </a:t>
            </a:r>
            <a:r>
              <a:rPr lang="en-US" sz="2000" b="0" dirty="0" smtClean="0">
                <a:solidFill>
                  <a:srgbClr val="336699"/>
                </a:solidFill>
              </a:rPr>
              <a:t>replaced</a:t>
            </a:r>
            <a:endParaRPr lang="en-US" sz="1800" b="0" dirty="0" smtClean="0">
              <a:solidFill>
                <a:srgbClr val="336699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b="0" dirty="0" smtClean="0">
                <a:solidFill>
                  <a:srgbClr val="336699"/>
                </a:solidFill>
              </a:rPr>
              <a:t>Catcher of Record </a:t>
            </a:r>
            <a:r>
              <a:rPr lang="en-US" sz="1800" b="0" dirty="0" smtClean="0">
                <a:solidFill>
                  <a:srgbClr val="336699"/>
                </a:solidFill>
              </a:rPr>
              <a:t>(Catcher Eligibility)</a:t>
            </a:r>
            <a:endParaRPr lang="en-US" sz="2000" b="0" dirty="0" smtClean="0">
              <a:solidFill>
                <a:srgbClr val="336699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b="0" dirty="0" smtClean="0">
                <a:solidFill>
                  <a:srgbClr val="336699"/>
                </a:solidFill>
              </a:rPr>
              <a:t>Defensive </a:t>
            </a:r>
            <a:r>
              <a:rPr lang="en-US" sz="2000" b="0" dirty="0">
                <a:solidFill>
                  <a:srgbClr val="336699"/>
                </a:solidFill>
              </a:rPr>
              <a:t>Visits</a:t>
            </a:r>
          </a:p>
          <a:p>
            <a:pPr lvl="0">
              <a:lnSpc>
                <a:spcPct val="150000"/>
              </a:lnSpc>
            </a:pPr>
            <a:r>
              <a:rPr lang="en-US" sz="2000" b="0" dirty="0">
                <a:solidFill>
                  <a:srgbClr val="336699"/>
                </a:solidFill>
              </a:rPr>
              <a:t>Offensive </a:t>
            </a:r>
            <a:r>
              <a:rPr lang="en-US" sz="2000" b="0" dirty="0" smtClean="0">
                <a:solidFill>
                  <a:srgbClr val="336699"/>
                </a:solidFill>
              </a:rPr>
              <a:t>Time Out</a:t>
            </a:r>
            <a:endParaRPr lang="en-US" sz="2000" b="0" dirty="0">
              <a:solidFill>
                <a:srgbClr val="336699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b="0" dirty="0">
                <a:solidFill>
                  <a:srgbClr val="336699"/>
                </a:solidFill>
              </a:rPr>
              <a:t>Substitutions</a:t>
            </a:r>
          </a:p>
          <a:p>
            <a:pPr lvl="0">
              <a:lnSpc>
                <a:spcPct val="150000"/>
              </a:lnSpc>
            </a:pPr>
            <a:r>
              <a:rPr lang="en-US" sz="2000" b="0" dirty="0">
                <a:solidFill>
                  <a:srgbClr val="336699"/>
                </a:solidFill>
              </a:rPr>
              <a:t>Weather Delays </a:t>
            </a:r>
            <a:r>
              <a:rPr lang="en-US" sz="1800" b="0" dirty="0">
                <a:solidFill>
                  <a:srgbClr val="336699"/>
                </a:solidFill>
              </a:rPr>
              <a:t>(Timing)</a:t>
            </a:r>
          </a:p>
          <a:p>
            <a:pPr>
              <a:lnSpc>
                <a:spcPct val="150000"/>
              </a:lnSpc>
            </a:pPr>
            <a:r>
              <a:rPr lang="en-US" sz="2000" b="0" dirty="0">
                <a:solidFill>
                  <a:srgbClr val="336699"/>
                </a:solidFill>
              </a:rPr>
              <a:t>Ejections </a:t>
            </a:r>
            <a:r>
              <a:rPr lang="en-US" sz="1800" b="0" dirty="0">
                <a:solidFill>
                  <a:srgbClr val="336699"/>
                </a:solidFill>
              </a:rPr>
              <a:t>(Inning and Outs)</a:t>
            </a:r>
            <a:endParaRPr lang="en-US" sz="1800" b="0" dirty="0" smtClean="0">
              <a:solidFill>
                <a:srgbClr val="336699"/>
              </a:solidFill>
            </a:endParaRPr>
          </a:p>
        </p:txBody>
      </p:sp>
      <p:pic>
        <p:nvPicPr>
          <p:cNvPr id="1028" name="Picture 4" descr="http://www.marlinsbaseball.com/wp-content/uploads/2011/04/The-Game-Umpir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27709" y="2034844"/>
            <a:ext cx="3685309" cy="3031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55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Pitcher of Record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2400" y="762000"/>
            <a:ext cx="4771934" cy="5715000"/>
            <a:chOff x="152400" y="762000"/>
            <a:chExt cx="4771934" cy="5715000"/>
          </a:xfrm>
        </p:grpSpPr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788988"/>
              <a:ext cx="4771934" cy="5688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6858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Home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764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Steve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62400" y="4114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P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62400" y="3124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C</a:t>
              </a:r>
              <a:endParaRPr lang="en-US" sz="1800" dirty="0">
                <a:latin typeface="Bradley Hand ITC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742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Courtesy Runner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2400" y="762000"/>
            <a:ext cx="4771934" cy="5715000"/>
            <a:chOff x="152400" y="762000"/>
            <a:chExt cx="4771934" cy="5715000"/>
          </a:xfrm>
        </p:grpSpPr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788988"/>
              <a:ext cx="4771934" cy="5688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6858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Home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764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Steve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62400" y="4114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P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62400" y="3124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C</a:t>
              </a:r>
              <a:endParaRPr lang="en-US" sz="1800" dirty="0">
                <a:latin typeface="Bradley Hand ITC" pitchFamily="66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029200" y="946666"/>
            <a:ext cx="3657600" cy="155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99"/>
                </a:solidFill>
              </a:rPr>
              <a:t>Runner is allowed for Pitcher and Catcher.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They can not be in the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They can not be the same 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Use C2 for catcher (position number)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Use C1 for pitcher</a:t>
            </a:r>
            <a:endParaRPr lang="en-US" sz="1400" dirty="0">
              <a:solidFill>
                <a:srgbClr val="3366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00" y="4876800"/>
            <a:ext cx="304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3</a:t>
            </a:r>
            <a:endParaRPr lang="en-US" sz="1100" b="0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133600" y="4925199"/>
            <a:ext cx="1524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828800" y="48768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C2</a:t>
            </a:r>
            <a:endParaRPr lang="en-US" sz="11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2316892" y="4897395"/>
            <a:ext cx="578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C2  4</a:t>
            </a:r>
            <a:endParaRPr lang="en-US" sz="1100" b="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590800" y="4930291"/>
            <a:ext cx="1524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2362200" y="4897395"/>
            <a:ext cx="0" cy="251309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1137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Ineligible Pitcher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29200" y="946666"/>
            <a:ext cx="3657600" cy="172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99"/>
                </a:solidFill>
              </a:rPr>
              <a:t>Record the numbers of players that are ineligible to pitch:</a:t>
            </a:r>
          </a:p>
          <a:p>
            <a:endParaRPr lang="en-US" sz="1400" dirty="0">
              <a:solidFill>
                <a:srgbClr val="336699"/>
              </a:solidFill>
            </a:endParaRPr>
          </a:p>
          <a:p>
            <a:endParaRPr lang="en-US" sz="1400" dirty="0" smtClean="0">
              <a:solidFill>
                <a:srgbClr val="336699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Underneath the Home or Visitor distinction, write the numbers of the players followed by “INE”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400" y="762000"/>
            <a:ext cx="4771934" cy="5715000"/>
            <a:chOff x="152400" y="762000"/>
            <a:chExt cx="4771934" cy="5715000"/>
          </a:xfrm>
        </p:grpSpPr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788988"/>
              <a:ext cx="4771934" cy="5688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6858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Home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764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Steve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62400" y="4114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P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62400" y="3124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C</a:t>
              </a:r>
              <a:endParaRPr lang="en-US" sz="1800" dirty="0">
                <a:latin typeface="Bradley Hand ITC" pitchFamily="66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23900" y="990600"/>
            <a:ext cx="876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#7 ,#2 INE</a:t>
            </a:r>
            <a:endParaRPr lang="en-US" sz="1100" b="0" dirty="0"/>
          </a:p>
        </p:txBody>
      </p:sp>
      <p:pic>
        <p:nvPicPr>
          <p:cNvPr id="1026" name="Picture 2" descr="http://sportsclipart.com/sports_clipart/baseball_pitcher_in_his_wind_up_0515-1104-1802-1118_SM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971800"/>
            <a:ext cx="17240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69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Pitching Changes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029200" y="946666"/>
            <a:ext cx="3657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400" dirty="0" smtClean="0">
                <a:solidFill>
                  <a:srgbClr val="336699"/>
                </a:solidFill>
              </a:rPr>
              <a:t>When a pitcher is changed:</a:t>
            </a:r>
          </a:p>
          <a:p>
            <a:pPr marL="171450" indent="-1714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Record the inning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Record if it was the top or bottom of inning</a:t>
            </a:r>
          </a:p>
          <a:p>
            <a:pPr marL="171450" indent="-1714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Record number of new pitcher</a:t>
            </a:r>
          </a:p>
          <a:p>
            <a:pPr marL="171450" indent="-1714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Write PF </a:t>
            </a:r>
            <a:r>
              <a:rPr lang="en-US" sz="1400" b="0" dirty="0" smtClean="0">
                <a:solidFill>
                  <a:srgbClr val="336699"/>
                </a:solidFill>
              </a:rPr>
              <a:t>(Pitching For)</a:t>
            </a:r>
          </a:p>
          <a:p>
            <a:pPr marL="171450" indent="-1714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Record number of outgoing pitcher</a:t>
            </a:r>
          </a:p>
          <a:p>
            <a:pPr marL="171450" indent="-17145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Record the current out count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Record the number of pitches of the outgoing pitcher</a:t>
            </a:r>
          </a:p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2400" y="762000"/>
            <a:ext cx="4771934" cy="5715000"/>
            <a:chOff x="152400" y="762000"/>
            <a:chExt cx="4771934" cy="5715000"/>
          </a:xfrm>
        </p:grpSpPr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788988"/>
              <a:ext cx="4771934" cy="5688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6858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Home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764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Steve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62400" y="4114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P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62400" y="3124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C</a:t>
              </a:r>
              <a:endParaRPr lang="en-US" sz="1800" dirty="0">
                <a:latin typeface="Bradley Hand ITC" pitchFamily="66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981200" y="4157990"/>
            <a:ext cx="304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3</a:t>
            </a:r>
            <a:endParaRPr lang="en-US" sz="1100" b="0" dirty="0"/>
          </a:p>
        </p:txBody>
      </p:sp>
      <p:sp>
        <p:nvSpPr>
          <p:cNvPr id="24" name="TextBox 23"/>
          <p:cNvSpPr txBox="1"/>
          <p:nvPr/>
        </p:nvSpPr>
        <p:spPr>
          <a:xfrm>
            <a:off x="2133600" y="415799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14</a:t>
            </a:r>
            <a:endParaRPr lang="en-US" sz="1100" b="0" dirty="0"/>
          </a:p>
        </p:txBody>
      </p:sp>
      <p:sp>
        <p:nvSpPr>
          <p:cNvPr id="25" name="TextBox 24"/>
          <p:cNvSpPr txBox="1"/>
          <p:nvPr/>
        </p:nvSpPr>
        <p:spPr>
          <a:xfrm>
            <a:off x="2324100" y="4157990"/>
            <a:ext cx="571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PF</a:t>
            </a:r>
            <a:endParaRPr lang="en-US" sz="1100" b="0" dirty="0"/>
          </a:p>
        </p:txBody>
      </p:sp>
      <p:sp>
        <p:nvSpPr>
          <p:cNvPr id="26" name="TextBox 25"/>
          <p:cNvSpPr txBox="1"/>
          <p:nvPr/>
        </p:nvSpPr>
        <p:spPr>
          <a:xfrm>
            <a:off x="2514600" y="4157990"/>
            <a:ext cx="304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9</a:t>
            </a:r>
            <a:endParaRPr lang="en-US" sz="1100" b="0" dirty="0"/>
          </a:p>
        </p:txBody>
      </p:sp>
      <p:sp>
        <p:nvSpPr>
          <p:cNvPr id="27" name="TextBox 26"/>
          <p:cNvSpPr txBox="1"/>
          <p:nvPr/>
        </p:nvSpPr>
        <p:spPr>
          <a:xfrm>
            <a:off x="2590800" y="41579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1out</a:t>
            </a:r>
            <a:endParaRPr lang="en-US" sz="1100" b="0" dirty="0"/>
          </a:p>
        </p:txBody>
      </p:sp>
      <p:sp>
        <p:nvSpPr>
          <p:cNvPr id="28" name="TextBox 27"/>
          <p:cNvSpPr txBox="1"/>
          <p:nvPr/>
        </p:nvSpPr>
        <p:spPr>
          <a:xfrm>
            <a:off x="2895600" y="41579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37P</a:t>
            </a:r>
            <a:endParaRPr lang="en-US" sz="1100" b="0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057400" y="4206389"/>
            <a:ext cx="1524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23900" y="990600"/>
            <a:ext cx="876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#7 ,#2 INE</a:t>
            </a: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216103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2400" y="762000"/>
            <a:ext cx="4771934" cy="5715000"/>
            <a:chOff x="152400" y="762000"/>
            <a:chExt cx="4771934" cy="5715000"/>
          </a:xfrm>
        </p:grpSpPr>
        <p:pic>
          <p:nvPicPr>
            <p:cNvPr id="13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788988"/>
              <a:ext cx="4771934" cy="5688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858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Home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76400" y="7620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Steve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62400" y="4114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P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62400" y="3124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C</a:t>
              </a:r>
              <a:endParaRPr lang="en-US" sz="1800" dirty="0">
                <a:latin typeface="Bradley Hand ITC" pitchFamily="66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981200" y="4157990"/>
            <a:ext cx="304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3</a:t>
            </a:r>
            <a:endParaRPr lang="en-US" sz="1100" b="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415799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14</a:t>
            </a:r>
            <a:endParaRPr lang="en-US" sz="11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2324100" y="4157990"/>
            <a:ext cx="571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PF</a:t>
            </a:r>
            <a:endParaRPr lang="en-US" sz="11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2514600" y="4157990"/>
            <a:ext cx="304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9</a:t>
            </a:r>
            <a:endParaRPr lang="en-US" sz="1100" b="0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41579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1out</a:t>
            </a:r>
            <a:endParaRPr lang="en-US" sz="110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41579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37P</a:t>
            </a:r>
            <a:endParaRPr lang="en-US" sz="1100" b="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2057400" y="4206389"/>
            <a:ext cx="1524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800100" y="990600"/>
            <a:ext cx="876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#7 ,#2 INE</a:t>
            </a:r>
            <a:endParaRPr lang="en-US" sz="1100" b="0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04800" y="381000"/>
            <a:ext cx="8504238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9pPr>
          </a:lstStyle>
          <a:p>
            <a:r>
              <a:rPr lang="en-US" dirty="0" smtClean="0"/>
              <a:t>Catcher of Record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347369" y="3178061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/>
              <a:t> </a:t>
            </a:r>
            <a:r>
              <a:rPr lang="en-US" sz="1100" b="0" dirty="0" smtClean="0"/>
              <a:t>IC2</a:t>
            </a:r>
            <a:endParaRPr lang="en-US" sz="1100" b="0" dirty="0"/>
          </a:p>
        </p:txBody>
      </p:sp>
      <p:sp>
        <p:nvSpPr>
          <p:cNvPr id="57" name="TextBox 56"/>
          <p:cNvSpPr txBox="1"/>
          <p:nvPr/>
        </p:nvSpPr>
        <p:spPr>
          <a:xfrm>
            <a:off x="5334000" y="946666"/>
            <a:ext cx="3657600" cy="198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99"/>
                </a:solidFill>
              </a:rPr>
              <a:t>Record the Catcher of record:</a:t>
            </a:r>
          </a:p>
          <a:p>
            <a:endParaRPr lang="en-US" sz="1400" dirty="0" smtClean="0">
              <a:solidFill>
                <a:srgbClr val="336699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Write IC# (innings caught and the # of innings)</a:t>
            </a:r>
          </a:p>
          <a:p>
            <a:endParaRPr lang="en-US" sz="1400" dirty="0">
              <a:solidFill>
                <a:srgbClr val="336699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If catcher has caught for 4 innings, write P to indicate they are ineligible to pitch covered by an X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62439" y="1295400"/>
            <a:ext cx="4771561" cy="5230368"/>
            <a:chOff x="457200" y="1295400"/>
            <a:chExt cx="4771561" cy="5230368"/>
          </a:xfrm>
        </p:grpSpPr>
        <p:pic>
          <p:nvPicPr>
            <p:cNvPr id="71" name="Picture 9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39"/>
            <a:stretch/>
          </p:blipFill>
          <p:spPr bwMode="auto">
            <a:xfrm>
              <a:off x="457200" y="1295400"/>
              <a:ext cx="4771561" cy="5230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2" name="TextBox 71"/>
            <p:cNvSpPr txBox="1"/>
            <p:nvPr/>
          </p:nvSpPr>
          <p:spPr>
            <a:xfrm>
              <a:off x="1067264" y="1307459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Visitor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057864" y="1307459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Chris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220039" y="33644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P</a:t>
              </a:r>
              <a:endParaRPr lang="en-US" sz="1800" dirty="0">
                <a:latin typeface="Bradley Hand ITC" pitchFamily="66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220039" y="2286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Bradley Hand ITC" pitchFamily="66" charset="0"/>
                </a:rPr>
                <a:t>C</a:t>
              </a:r>
              <a:endParaRPr lang="en-US" sz="1800" dirty="0">
                <a:latin typeface="Bradley Hand ITC" pitchFamily="66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4724400" y="23291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IC4 P</a:t>
            </a:r>
            <a:endParaRPr lang="en-US" sz="1100" b="0" dirty="0"/>
          </a:p>
        </p:txBody>
      </p:sp>
      <p:sp>
        <p:nvSpPr>
          <p:cNvPr id="26" name="TextBox 25"/>
          <p:cNvSpPr txBox="1"/>
          <p:nvPr/>
        </p:nvSpPr>
        <p:spPr>
          <a:xfrm>
            <a:off x="4991100" y="2286000"/>
            <a:ext cx="34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X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48721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9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381000"/>
            <a:ext cx="8504238" cy="838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336699"/>
                </a:solidFill>
                <a:latin typeface="Arial" charset="0"/>
              </a:defRPr>
            </a:lvl9pPr>
          </a:lstStyle>
          <a:p>
            <a:r>
              <a:rPr lang="en-US" dirty="0" smtClean="0"/>
              <a:t>Defensive Visits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81000" y="838200"/>
            <a:ext cx="4771934" cy="5715000"/>
            <a:chOff x="152400" y="762000"/>
            <a:chExt cx="4771934" cy="5715000"/>
          </a:xfrm>
        </p:grpSpPr>
        <p:grpSp>
          <p:nvGrpSpPr>
            <p:cNvPr id="3" name="Group 2"/>
            <p:cNvGrpSpPr/>
            <p:nvPr/>
          </p:nvGrpSpPr>
          <p:grpSpPr>
            <a:xfrm>
              <a:off x="152400" y="762000"/>
              <a:ext cx="4771934" cy="5715000"/>
              <a:chOff x="152400" y="762000"/>
              <a:chExt cx="4771934" cy="5715000"/>
            </a:xfrm>
          </p:grpSpPr>
          <p:pic>
            <p:nvPicPr>
              <p:cNvPr id="4" name="Picture 8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788988"/>
                <a:ext cx="4771934" cy="56880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6858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Home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76400" y="762000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Steve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962400" y="41148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P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962400" y="312420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Bradley Hand ITC" pitchFamily="66" charset="0"/>
                  </a:rPr>
                  <a:t>C</a:t>
                </a:r>
                <a:endParaRPr lang="en-US" sz="1800" dirty="0">
                  <a:latin typeface="Bradley Hand ITC" pitchFamily="66" charset="0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9812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</a:t>
              </a:r>
              <a:endParaRPr lang="en-US" sz="1100" b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33600" y="4157990"/>
              <a:ext cx="4572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14</a:t>
              </a:r>
              <a:endParaRPr lang="en-US" sz="1100" b="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24100" y="4157990"/>
              <a:ext cx="5715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PF</a:t>
              </a:r>
              <a:endParaRPr lang="en-US" sz="1100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14600" y="4157990"/>
              <a:ext cx="304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9</a:t>
              </a:r>
              <a:endParaRPr lang="en-US" sz="1100" b="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908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1out</a:t>
              </a:r>
              <a:endParaRPr lang="en-US" sz="1100" b="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95600" y="4157990"/>
              <a:ext cx="68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37P</a:t>
              </a:r>
              <a:endParaRPr lang="en-US" sz="1100" b="0" dirty="0"/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2057400" y="4206389"/>
              <a:ext cx="1524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800100" y="990600"/>
              <a:ext cx="8763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 smtClean="0"/>
                <a:t>#7 ,#2 INE</a:t>
              </a:r>
              <a:endParaRPr lang="en-US" sz="1100" b="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47369" y="3178061"/>
              <a:ext cx="5294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dirty="0"/>
                <a:t> </a:t>
              </a:r>
              <a:r>
                <a:rPr lang="en-US" sz="1100" b="0" dirty="0" smtClean="0"/>
                <a:t>IC2</a:t>
              </a:r>
              <a:endParaRPr lang="en-US" sz="1100" b="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581400" y="8813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1V1</a:t>
            </a:r>
            <a:endParaRPr lang="en-US" sz="1100" b="0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3846116" y="9144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334000" y="946666"/>
            <a:ext cx="3657600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6699"/>
                </a:solidFill>
              </a:rPr>
              <a:t>Visits:</a:t>
            </a:r>
          </a:p>
          <a:p>
            <a:endParaRPr lang="en-US" sz="1400" dirty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Write 1V1 to signify first visit top of the first inning.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>
              <a:solidFill>
                <a:srgbClr val="33669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336699"/>
                </a:solidFill>
              </a:rPr>
              <a:t>Write 2V2 to signify second visit in the top of the second inning.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81400" y="1033790"/>
            <a:ext cx="529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2V2</a:t>
            </a:r>
            <a:endParaRPr lang="en-US" sz="1100" b="0" dirty="0"/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0" y="1066800"/>
            <a:ext cx="11628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7606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 Condense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 Condensed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33791</TotalTime>
  <Words>772</Words>
  <Application>Microsoft Office PowerPoint</Application>
  <PresentationFormat>On-screen Show (4:3)</PresentationFormat>
  <Paragraphs>252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2_Default Design</vt:lpstr>
      <vt:lpstr>PowerPoint Presentation</vt:lpstr>
      <vt:lpstr>Complete guide to building a line-up card</vt:lpstr>
      <vt:lpstr>Other suggestions on keeping a line-up card</vt:lpstr>
      <vt:lpstr>Pitcher of Record</vt:lpstr>
      <vt:lpstr>Courtesy Runner</vt:lpstr>
      <vt:lpstr>Ineligible Pitcher</vt:lpstr>
      <vt:lpstr>Pitching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tom.owens@yahoo.com</dc:creator>
  <cp:lastModifiedBy>Vikara Family</cp:lastModifiedBy>
  <cp:revision>1270</cp:revision>
  <cp:lastPrinted>2006-02-14T00:14:07Z</cp:lastPrinted>
  <dcterms:created xsi:type="dcterms:W3CDTF">2006-01-05T03:16:13Z</dcterms:created>
  <dcterms:modified xsi:type="dcterms:W3CDTF">2017-01-02T15:18:19Z</dcterms:modified>
</cp:coreProperties>
</file>